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Comfortaa Regular"/>
      <p:regular r:id="rId38"/>
      <p:bold r:id="rId39"/>
    </p:embeddedFont>
    <p:embeddedFont>
      <p:font typeface="Pontano Sans"/>
      <p:regular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ntanoSans-regular.fntdata"/><Relationship Id="rId20" Type="http://schemas.openxmlformats.org/officeDocument/2006/relationships/slide" Target="slides/slide16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8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8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13.xml"/><Relationship Id="rId39" Type="http://schemas.openxmlformats.org/officeDocument/2006/relationships/font" Target="fonts/ComfortaaRegular-bold.fntdata"/><Relationship Id="rId16" Type="http://schemas.openxmlformats.org/officeDocument/2006/relationships/slide" Target="slides/slide12.xml"/><Relationship Id="rId38" Type="http://schemas.openxmlformats.org/officeDocument/2006/relationships/font" Target="fonts/ComfortaaRegula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3558544" y="-125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-5400000">
            <a:off x="200" y="877900"/>
            <a:ext cx="658200" cy="6591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Droid Serif"/>
              <a:buChar char="➝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⇾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0" y="785283"/>
            <a:ext cx="659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“</a:t>
            </a:r>
            <a:endParaRPr b="1" sz="72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/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/>
        </p:txBody>
      </p:sp>
      <p:sp>
        <p:nvSpPr>
          <p:cNvPr id="67" name="Google Shape;67;p7"/>
          <p:cNvSpPr txBox="1"/>
          <p:nvPr>
            <p:ph idx="3" type="body"/>
          </p:nvPr>
        </p:nvSpPr>
        <p:spPr>
          <a:xfrm>
            <a:off x="4049775" y="1409500"/>
            <a:ext cx="17088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image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 flipH="1" rot="10800000">
            <a:off x="4095344" y="-125"/>
            <a:ext cx="953312" cy="5143625"/>
            <a:chOff x="1962000" y="-125"/>
            <a:chExt cx="953312" cy="5143625"/>
          </a:xfrm>
        </p:grpSpPr>
        <p:sp>
          <p:nvSpPr>
            <p:cNvPr id="81" name="Google Shape;81;p9"/>
            <p:cNvSpPr/>
            <p:nvPr/>
          </p:nvSpPr>
          <p:spPr>
            <a:xfrm flipH="1" rot="10800000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 rot="10800000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/>
          <p:nvPr>
            <p:ph idx="1" type="body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1" name="Google Shape;91;p10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3.jp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ctrTitle"/>
          </p:nvPr>
        </p:nvSpPr>
        <p:spPr>
          <a:xfrm>
            <a:off x="4953050" y="325225"/>
            <a:ext cx="3704400" cy="46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Comfortaa Regular"/>
                <a:ea typeface="Comfortaa Regular"/>
                <a:cs typeface="Comfortaa Regular"/>
                <a:sym typeface="Comfortaa Regular"/>
              </a:rPr>
              <a:t>OLACABS </a:t>
            </a:r>
            <a:endParaRPr b="0" sz="48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Roboto"/>
                <a:ea typeface="Roboto"/>
                <a:cs typeface="Roboto"/>
                <a:sym typeface="Roboto"/>
              </a:rPr>
              <a:t>PREPARED BY</a:t>
            </a:r>
            <a:r>
              <a:rPr b="0" lang="en" sz="1800"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endParaRPr b="0"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Regular"/>
                <a:ea typeface="Comfortaa Regular"/>
                <a:cs typeface="Comfortaa Regular"/>
                <a:sym typeface="Comfortaa Regular"/>
              </a:rPr>
              <a:t>AGAMPREET SINGH</a:t>
            </a:r>
            <a:endParaRPr b="0"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Regular"/>
                <a:ea typeface="Comfortaa Regular"/>
                <a:cs typeface="Comfortaa Regular"/>
                <a:sym typeface="Comfortaa Regular"/>
              </a:rPr>
              <a:t>MANSUKH KAUR</a:t>
            </a:r>
            <a:endParaRPr b="0"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Regular"/>
                <a:ea typeface="Comfortaa Regular"/>
                <a:cs typeface="Comfortaa Regular"/>
                <a:sym typeface="Comfortaa Regular"/>
              </a:rPr>
              <a:t>KUMARI SUMAN</a:t>
            </a:r>
            <a:endParaRPr b="0"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525" y="0"/>
            <a:ext cx="3869525" cy="53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61925" y="0"/>
            <a:ext cx="4269600" cy="8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84" y="152400"/>
            <a:ext cx="246800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75" y="916350"/>
            <a:ext cx="4173804" cy="17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00" y="2836625"/>
            <a:ext cx="4865361" cy="21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45532"/>
            <a:ext cx="8839350" cy="253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25" y="450050"/>
            <a:ext cx="3990975" cy="18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225" y="164300"/>
            <a:ext cx="3610438" cy="224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4294967295" type="ctrTitle"/>
          </p:nvPr>
        </p:nvSpPr>
        <p:spPr>
          <a:xfrm>
            <a:off x="190500" y="223963"/>
            <a:ext cx="654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Booking A Ride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96" name="Google Shape;196;p24"/>
          <p:cNvSpPr txBox="1"/>
          <p:nvPr>
            <p:ph idx="4294967295" type="subTitle"/>
          </p:nvPr>
        </p:nvSpPr>
        <p:spPr>
          <a:xfrm>
            <a:off x="292875" y="1300450"/>
            <a:ext cx="5433900" cy="29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insert into ride  (pickup, dropp,status ,c_id,sno, ride_date) values(110048,110007,'booked',1006,2,'23/04/2019');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insert into booked  (ride_no) values(12);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select dno from ridefinder rf,ride r where r.ride_no=12 and r.sno=rf.sno and r.pickup=rf.dloc and rf.d_status ='available' ;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select s.base_fare+s.fare* d.est_distance  as est_fare from distance d, ride r,services s  where r.ride_no=1  and r.dropp=d.loc2 and r.pickup=d.loc1 and r.sno =s.sno ;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068197" y="2435701"/>
            <a:ext cx="218604" cy="2087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 rot="2926152">
            <a:off x="7230014" y="1548701"/>
            <a:ext cx="163711" cy="1563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 rot="-1609210">
            <a:off x="7270041" y="862993"/>
            <a:ext cx="83659" cy="7988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1" y="-12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23309" l="22537" r="33971" t="47159"/>
          <a:stretch/>
        </p:blipFill>
        <p:spPr>
          <a:xfrm>
            <a:off x="1909500" y="188325"/>
            <a:ext cx="4476701" cy="17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b="39694" l="22414" r="69985" t="47572"/>
          <a:stretch/>
        </p:blipFill>
        <p:spPr>
          <a:xfrm>
            <a:off x="681899" y="2563388"/>
            <a:ext cx="1157602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5">
            <a:alphaModFix/>
          </a:blip>
          <a:srcRect b="42058" l="22142" r="69841" t="48312"/>
          <a:stretch/>
        </p:blipFill>
        <p:spPr>
          <a:xfrm>
            <a:off x="2304524" y="2596788"/>
            <a:ext cx="1515326" cy="102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6">
            <a:alphaModFix/>
          </a:blip>
          <a:srcRect b="43162" l="22851" r="69607" t="47186"/>
          <a:stretch/>
        </p:blipFill>
        <p:spPr>
          <a:xfrm>
            <a:off x="4284887" y="2563363"/>
            <a:ext cx="1515326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7">
            <a:alphaModFix/>
          </a:blip>
          <a:srcRect b="38308" l="21985" r="45659" t="47407"/>
          <a:stretch/>
        </p:blipFill>
        <p:spPr>
          <a:xfrm>
            <a:off x="2432925" y="4033625"/>
            <a:ext cx="3844752" cy="9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8">
            <a:alphaModFix/>
          </a:blip>
          <a:srcRect b="23333" l="22685" r="49190" t="45879"/>
          <a:stretch/>
        </p:blipFill>
        <p:spPr>
          <a:xfrm>
            <a:off x="6033725" y="2070650"/>
            <a:ext cx="2972712" cy="183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CC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821525" y="559600"/>
            <a:ext cx="61080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23203" l="26231" r="61760" t="33970"/>
          <a:stretch/>
        </p:blipFill>
        <p:spPr>
          <a:xfrm>
            <a:off x="-1" y="0"/>
            <a:ext cx="25637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32946" l="22448" r="18693" t="47662"/>
          <a:stretch/>
        </p:blipFill>
        <p:spPr>
          <a:xfrm>
            <a:off x="2504050" y="252775"/>
            <a:ext cx="6383376" cy="23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5">
            <a:alphaModFix/>
          </a:blip>
          <a:srcRect b="22684" l="22786" r="49175" t="45139"/>
          <a:stretch/>
        </p:blipFill>
        <p:spPr>
          <a:xfrm>
            <a:off x="4054213" y="2750350"/>
            <a:ext cx="3283051" cy="2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57200" y="563301"/>
            <a:ext cx="6126900" cy="25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Queries on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OLA DATABASE</a:t>
            </a:r>
            <a:endParaRPr sz="3600"/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457200" y="563300"/>
            <a:ext cx="53013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types of cars allotted to each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EA52"/>
                </a:solidFill>
              </a:rPr>
              <a:t>select distinct c.c_model,s.stype from car c inner join services s on s.sno=c.s_no;</a:t>
            </a:r>
            <a:endParaRPr sz="1800">
              <a:solidFill>
                <a:srgbClr val="A7EA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00" y="2581275"/>
            <a:ext cx="3080700" cy="203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9"/>
          <p:cNvSpPr txBox="1"/>
          <p:nvPr>
            <p:ph idx="4294967295" type="title"/>
          </p:nvPr>
        </p:nvSpPr>
        <p:spPr>
          <a:xfrm>
            <a:off x="457200" y="563300"/>
            <a:ext cx="7407300" cy="19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car driven by each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select d.d_name, c.c_no,c.c_model from car c inner join driver d on c.driver_assigned=d.d_id;</a:t>
            </a:r>
            <a:endParaRPr sz="18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b="21360" l="20089" r="48993" t="45659"/>
          <a:stretch/>
        </p:blipFill>
        <p:spPr>
          <a:xfrm>
            <a:off x="1551400" y="2248625"/>
            <a:ext cx="4407024" cy="26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idx="4294967295" type="title"/>
          </p:nvPr>
        </p:nvSpPr>
        <p:spPr>
          <a:xfrm>
            <a:off x="457200" y="563300"/>
            <a:ext cx="7055700" cy="12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status of all rides of 22 Apr’19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EA52"/>
                </a:solidFill>
              </a:rPr>
              <a:t>select r.ride_no,r.status from ride r where r.ride_date='2019-04-22';</a:t>
            </a:r>
            <a:endParaRPr>
              <a:solidFill>
                <a:srgbClr val="A7EA52"/>
              </a:solidFill>
            </a:endParaRPr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19263" l="20749" r="53042" t="59403"/>
          <a:stretch/>
        </p:blipFill>
        <p:spPr>
          <a:xfrm>
            <a:off x="1238275" y="2066701"/>
            <a:ext cx="5274475" cy="24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1"/>
          <p:cNvSpPr txBox="1"/>
          <p:nvPr>
            <p:ph idx="4294967295" type="title"/>
          </p:nvPr>
        </p:nvSpPr>
        <p:spPr>
          <a:xfrm>
            <a:off x="457200" y="563300"/>
            <a:ext cx="7055700" cy="12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salary of a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EA52"/>
                </a:solidFill>
              </a:rPr>
              <a:t>select d_id,sum(total_fare) as salary from completed group by( d_id) having d_id=107;</a:t>
            </a:r>
            <a:endParaRPr>
              <a:solidFill>
                <a:srgbClr val="A7EA52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43877" l="20577" r="66397" t="46311"/>
          <a:stretch/>
        </p:blipFill>
        <p:spPr>
          <a:xfrm>
            <a:off x="2398726" y="2379926"/>
            <a:ext cx="2913394" cy="12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457200" y="228875"/>
            <a:ext cx="5301300" cy="6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</a:t>
            </a:r>
            <a:r>
              <a:rPr lang="en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</a:t>
            </a:r>
            <a:endParaRPr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4"/>
          <p:cNvSpPr txBox="1"/>
          <p:nvPr>
            <p:ph idx="2" type="body"/>
          </p:nvPr>
        </p:nvSpPr>
        <p:spPr>
          <a:xfrm>
            <a:off x="457200" y="4210725"/>
            <a:ext cx="53013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</a:rPr>
              <a:t>M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155CC"/>
              </a:solidFill>
            </a:endParaRPr>
          </a:p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4"/>
          <p:cNvSpPr txBox="1"/>
          <p:nvPr>
            <p:ph idx="1" type="body"/>
          </p:nvPr>
        </p:nvSpPr>
        <p:spPr>
          <a:xfrm>
            <a:off x="457200" y="1228650"/>
            <a:ext cx="5625900" cy="29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Ola cabs offers the easiest &amp; fastest way to book a ride. With more than 3,00,000 cabs &amp; taxis in 100+ cities including Bangalore, Chennai, Delhi, Mumbai, Hyderabad, Kolkata, Pune, Jaipur, &amp; Ahmedabad, Ola is the most popular cab booking service in India.</a:t>
            </a:r>
            <a:endParaRPr b="1"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25" y="228875"/>
            <a:ext cx="2203325" cy="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135175" y="218025"/>
            <a:ext cx="6019800" cy="22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number of </a:t>
            </a:r>
            <a:r>
              <a:rPr lang="en"/>
              <a:t>available </a:t>
            </a:r>
            <a:r>
              <a:rPr lang="en"/>
              <a:t>cars of each type in New Delhi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EA52"/>
                </a:solidFill>
              </a:rPr>
              <a:t>select stype,count (dno) from (select * from ridefinder rf inner join services s on  rf.sno=s.sno) as cartype where d_status='available' group by (stype)</a:t>
            </a:r>
            <a:r>
              <a:rPr lang="en">
                <a:solidFill>
                  <a:srgbClr val="A7EA52"/>
                </a:solidFill>
              </a:rPr>
              <a:t>  ;</a:t>
            </a:r>
            <a:endParaRPr>
              <a:solidFill>
                <a:srgbClr val="A7EA52"/>
              </a:solidFill>
            </a:endParaRPr>
          </a:p>
        </p:txBody>
      </p:sp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3">
            <a:alphaModFix/>
          </a:blip>
          <a:srcRect b="31972" l="22904" r="59960" t="47720"/>
          <a:stretch/>
        </p:blipFill>
        <p:spPr>
          <a:xfrm>
            <a:off x="1513899" y="2574975"/>
            <a:ext cx="3262349" cy="21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>
            <a:off x="4524065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33CCFF"/>
          </a:solidFill>
          <a:ln cap="flat" cmpd="sng" w="9525">
            <a:solidFill>
              <a:srgbClr val="162D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4294967295" type="body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Android project</a:t>
            </a:r>
            <a:endParaRPr b="1" sz="24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61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4629821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33CCFF"/>
          </a:solidFill>
          <a:ln cap="flat" cmpd="sng" w="9525">
            <a:solidFill>
              <a:srgbClr val="162D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47667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4294967295" type="body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iPhone</a:t>
            </a: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project</a:t>
            </a:r>
            <a:endParaRPr b="1" sz="24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>
            <a:off x="4121873" y="535613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33CCFF"/>
          </a:solidFill>
          <a:ln cap="flat" cmpd="sng" w="9525">
            <a:solidFill>
              <a:srgbClr val="162D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43149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5"/>
          <p:cNvSpPr txBox="1"/>
          <p:nvPr>
            <p:ph idx="4294967295" type="body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Tablet</a:t>
            </a: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project</a:t>
            </a:r>
            <a:endParaRPr b="1" sz="24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/>
          <p:nvPr/>
        </p:nvSpPr>
        <p:spPr>
          <a:xfrm>
            <a:off x="3635942" y="1012244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3CCFF"/>
          </a:solidFill>
          <a:ln cap="flat" cmpd="sng" w="9525">
            <a:solidFill>
              <a:srgbClr val="162D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3797266" y="1171625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6"/>
          <p:cNvSpPr txBox="1"/>
          <p:nvPr>
            <p:ph idx="4294967295" type="body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Desktop</a:t>
            </a:r>
            <a:r>
              <a:rPr b="1" lang="en" sz="24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project</a:t>
            </a:r>
            <a:endParaRPr b="1" sz="24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7"/>
          <p:cNvSpPr txBox="1"/>
          <p:nvPr>
            <p:ph idx="4294967295" type="title"/>
          </p:nvPr>
        </p:nvSpPr>
        <p:spPr>
          <a:xfrm>
            <a:off x="1677375" y="2489750"/>
            <a:ext cx="61569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6A3E0"/>
                </a:solidFill>
              </a:rPr>
              <a:t>Thanks</a:t>
            </a:r>
            <a:r>
              <a:rPr lang="en" sz="9600">
                <a:solidFill>
                  <a:srgbClr val="16A3E0"/>
                </a:solidFill>
              </a:rPr>
              <a:t>!</a:t>
            </a:r>
            <a:endParaRPr sz="9600">
              <a:solidFill>
                <a:srgbClr val="16A3E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idx="4294967295" type="title"/>
          </p:nvPr>
        </p:nvSpPr>
        <p:spPr>
          <a:xfrm>
            <a:off x="1192525" y="791100"/>
            <a:ext cx="54207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6A3E0"/>
                </a:solidFill>
              </a:rPr>
              <a:t>         ASSUMPTIONS</a:t>
            </a:r>
            <a:endParaRPr sz="3600">
              <a:solidFill>
                <a:srgbClr val="16A3E0"/>
              </a:solidFill>
            </a:endParaRPr>
          </a:p>
        </p:txBody>
      </p:sp>
      <p:sp>
        <p:nvSpPr>
          <p:cNvPr id="129" name="Google Shape;129;p15"/>
          <p:cNvSpPr txBox="1"/>
          <p:nvPr>
            <p:ph idx="4294967295" type="body"/>
          </p:nvPr>
        </p:nvSpPr>
        <p:spPr>
          <a:xfrm>
            <a:off x="277075" y="2108000"/>
            <a:ext cx="75405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Locations are entered in pincode format only.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Only five locations of Delhi city are considered.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User will find a ride only when driver driving the car of desired service type has location similar to customer’s pincode.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We have assumed the distance between two locations and this distance is not realistic.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Cancellation charges are not considered.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If ride is not found, it is considered cancelled.</a:t>
            </a:r>
            <a:endParaRPr b="1"/>
          </a:p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81775" y="571475"/>
            <a:ext cx="6073200" cy="36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             Entities in EER diagram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Driver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Customer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Car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Ride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Ridefinder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Service table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Distance</a:t>
            </a:r>
            <a:endParaRPr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Driver details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hoto-1468233748640-b31327627610"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27733" r="27729" t="0"/>
          <a:stretch/>
        </p:blipFill>
        <p:spPr>
          <a:xfrm>
            <a:off x="7169200" y="0"/>
            <a:ext cx="19747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2892584" y="3822066"/>
            <a:ext cx="68700" cy="80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789481" y="3714747"/>
            <a:ext cx="68700" cy="80400"/>
          </a:xfrm>
          <a:prstGeom prst="donut">
            <a:avLst>
              <a:gd fmla="val 11468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4294967295" type="title"/>
          </p:nvPr>
        </p:nvSpPr>
        <p:spPr>
          <a:xfrm>
            <a:off x="1000825" y="1732950"/>
            <a:ext cx="66786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600">
                <a:solidFill>
                  <a:srgbClr val="FFFFFF"/>
                </a:solidFill>
              </a:rPr>
              <a:t>EER-Model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ctrTitle"/>
          </p:nvPr>
        </p:nvSpPr>
        <p:spPr>
          <a:xfrm>
            <a:off x="3294900" y="768400"/>
            <a:ext cx="51543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CCFF"/>
                </a:solidFill>
              </a:rPr>
              <a:t>Need for EER-diagram</a:t>
            </a:r>
            <a:endParaRPr>
              <a:solidFill>
                <a:srgbClr val="33CCFF"/>
              </a:solidFill>
            </a:endParaRPr>
          </a:p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3222625" y="2151150"/>
            <a:ext cx="5154300" cy="19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EER diagram was required in this case because booked ride, ongoing ride, cancelled ride and completed ride are </a:t>
            </a:r>
            <a:r>
              <a:rPr b="1" i="1" lang="en" sz="2400" u="sng">
                <a:solidFill>
                  <a:schemeClr val="lt1"/>
                </a:solidFill>
              </a:rPr>
              <a:t>specialised </a:t>
            </a:r>
            <a:r>
              <a:rPr b="1" lang="en" sz="2400">
                <a:solidFill>
                  <a:schemeClr val="lt1"/>
                </a:solidFill>
              </a:rPr>
              <a:t>entities of ride entity.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878875" y="585100"/>
            <a:ext cx="52761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4800"/>
              <a:t> </a:t>
            </a:r>
            <a:r>
              <a:rPr i="0" lang="en" sz="4800">
                <a:solidFill>
                  <a:srgbClr val="351C75"/>
                </a:solidFill>
              </a:rPr>
              <a:t>Relational schema for ER diagram and EER diagram</a:t>
            </a:r>
            <a:endParaRPr i="0" sz="4800">
              <a:solidFill>
                <a:srgbClr val="351C75"/>
              </a:solidFill>
            </a:endParaRPr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675"/>
            <a:ext cx="6288876" cy="43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6375" y="904650"/>
            <a:ext cx="6645600" cy="4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688550" y="0"/>
            <a:ext cx="46182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 RELATIONAL SCHEMA</a:t>
            </a:r>
            <a:endParaRPr/>
          </a:p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 flipH="1">
            <a:off x="7358395" y="904650"/>
            <a:ext cx="15408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500"/>
            <a:ext cx="9144000" cy="4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